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9"/>
  </p:notesMasterIdLst>
  <p:sldIdLst>
    <p:sldId id="272" r:id="rId2"/>
    <p:sldId id="273" r:id="rId3"/>
    <p:sldId id="875" r:id="rId4"/>
    <p:sldId id="770" r:id="rId5"/>
    <p:sldId id="773" r:id="rId6"/>
    <p:sldId id="876" r:id="rId7"/>
    <p:sldId id="877" r:id="rId8"/>
    <p:sldId id="878" r:id="rId9"/>
    <p:sldId id="879" r:id="rId10"/>
    <p:sldId id="880" r:id="rId11"/>
    <p:sldId id="881" r:id="rId12"/>
    <p:sldId id="882" r:id="rId13"/>
    <p:sldId id="889" r:id="rId14"/>
    <p:sldId id="888" r:id="rId15"/>
    <p:sldId id="894" r:id="rId16"/>
    <p:sldId id="890" r:id="rId17"/>
    <p:sldId id="891" r:id="rId18"/>
    <p:sldId id="892" r:id="rId19"/>
    <p:sldId id="893" r:id="rId20"/>
    <p:sldId id="897" r:id="rId21"/>
    <p:sldId id="896" r:id="rId22"/>
    <p:sldId id="898" r:id="rId23"/>
    <p:sldId id="899" r:id="rId24"/>
    <p:sldId id="901" r:id="rId25"/>
    <p:sldId id="900" r:id="rId26"/>
    <p:sldId id="902" r:id="rId27"/>
    <p:sldId id="903" r:id="rId28"/>
    <p:sldId id="904" r:id="rId29"/>
    <p:sldId id="906" r:id="rId30"/>
    <p:sldId id="905" r:id="rId31"/>
    <p:sldId id="915" r:id="rId32"/>
    <p:sldId id="916" r:id="rId33"/>
    <p:sldId id="914" r:id="rId34"/>
    <p:sldId id="913" r:id="rId35"/>
    <p:sldId id="920" r:id="rId36"/>
    <p:sldId id="474" r:id="rId37"/>
    <p:sldId id="91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2FE31-2070-D1D8-A34E-F9DB0AA9A729}" v="390" dt="2020-12-26T15:18:39.115"/>
    <p1510:client id="{045A4965-B513-6B71-45A6-B68B6AFE84A0}" v="67" dt="2020-12-26T20:30:46.896"/>
    <p1510:client id="{1D94FB88-6CE6-6B13-D879-F7E8D01337CA}" v="360" dt="2021-01-03T02:19:39.892"/>
    <p1510:client id="{2F685D47-1B98-2E9E-44E9-38F2D014CAAC}" v="22" dt="2020-12-28T15:26:16.614"/>
    <p1510:client id="{3FCD6CD3-AA1F-EBC9-B362-A80C13A1B821}" v="3575" dt="2021-01-05T02:12:27.973"/>
    <p1510:client id="{4687724C-769A-535A-BE5E-08839305FA50}" v="5582" dt="2020-12-27T20:13:39.224"/>
    <p1510:client id="{4FF76B9D-D465-E8D3-A9CB-C6E438D0913C}" v="3096" dt="2021-01-03T00:04:50.364"/>
    <p1510:client id="{51E3BD4C-B373-0951-C494-FB7E86FF0635}" v="2429" dt="2020-12-29T23:03:22.866"/>
    <p1510:client id="{5465CEFE-2D65-ED3F-442B-E74DF3DBF3B0}" v="613" dt="2020-12-23T23:53:09.940"/>
    <p1510:client id="{5780114A-CD68-0EF9-0069-27EA9FFE2F46}" v="88" dt="2021-01-03T00:33:49.633"/>
    <p1510:client id="{599CCF2B-8D3A-B484-6574-459DDE8120F9}" v="5087" dt="2021-01-05T23:34:14.988"/>
    <p1510:client id="{5A6657F4-CD6A-8EED-C2D3-6A31C6E9CDB4}" v="2259" dt="2021-01-01T23:32:28.714"/>
    <p1510:client id="{6E304E32-E42C-98B0-D233-9BA72E4A68D0}" v="1188" dt="2021-01-03T01:36:55.738"/>
    <p1510:client id="{70223C47-8670-9B15-A461-042D2F1DE4F7}" v="7422" dt="2020-12-31T14:25:20.982"/>
    <p1510:client id="{754A752B-A398-7C33-B6DC-89A0654AD307}" v="1138" dt="2020-12-30T13:10:01.288"/>
    <p1510:client id="{82ABAE2D-A526-4624-91EE-FBA7FD5F51E0}" v="9" dt="2020-12-23T22:41:08.207"/>
    <p1510:client id="{8D08CB4A-F5FD-579C-494F-72FCF19F3C05}" v="739" dt="2021-01-03T17:15:14.198"/>
    <p1510:client id="{8F696AE0-6236-8D1E-3618-87162776C622}" v="5712" dt="2021-01-01T00:07:13.795"/>
    <p1510:client id="{9009756D-AF41-B0B3-78E7-618245A3E7CD}" v="18" dt="2021-03-29T18:26:40.174"/>
    <p1510:client id="{9A177FFB-FB64-37AF-17C7-CCEC2C193DFF}" v="4481" dt="2020-12-29T13:20:50.336"/>
    <p1510:client id="{9BAF1ED5-055F-E59B-0FDB-D8176D5BAF08}" v="655" dt="2021-01-03T01:57:12.342"/>
    <p1510:client id="{9F3FB6DB-8D69-C0D5-0DB6-FB952941CB64}" v="12" dt="2021-04-02T19:33:02.892"/>
    <p1510:client id="{9FAE6B2D-A840-C296-BC63-93A7ECEB04E4}" v="1807" dt="2021-01-03T15:35:35.469"/>
    <p1510:client id="{B263B954-8220-D2ED-CCF2-AE68676B1B80}" v="5295" dt="2021-01-04T23:39:39.802"/>
    <p1510:client id="{B4F8CEB5-E72C-8A8D-D25E-09B41B53A554}" v="6468" dt="2020-12-28T22:37:18.221"/>
    <p1510:client id="{B9CD4AF8-CFEE-2961-D6DD-8D921E9E833C}" v="9" dt="2021-03-28T00:05:59.379"/>
    <p1510:client id="{C2F04716-BDFB-72E1-8E0B-591BAC2A83A6}" v="1704" dt="2020-12-25T23:07:35.464"/>
    <p1510:client id="{C413B264-8D43-A9BB-C85E-7F30A00A6453}" v="3644" dt="2020-12-26T15:02:32.673"/>
    <p1510:client id="{C552E5C9-89A9-5AE8-628E-6D0DD8066444}" v="3550" dt="2020-12-26T20:12:43.454"/>
    <p1510:client id="{C93DCB4C-25A3-1ED5-3966-BC729D694996}" v="2365" dt="2021-01-02T17:58:05.469"/>
    <p1510:client id="{CA5AC1D9-B322-DE26-556A-9176EBA92E07}" v="29" dt="2021-03-26T19:48:25.234"/>
    <p1510:client id="{F2F8A2BF-5B5D-26F4-FB14-1055AE089F65}" v="1095" dt="2021-01-03T16:31:13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3CC2D-0AF9-4166-9DD0-52A258A6A029}" type="datetimeFigureOut">
              <a:rPr lang="en-US"/>
              <a:t>4/2/2021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3283C-2CD9-4321-9FBB-684AE41D516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3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1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7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4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8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9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9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0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2.png"/><Relationship Id="rId5" Type="http://schemas.microsoft.com/office/2007/relationships/media" Target="../media/media3.mp3"/><Relationship Id="rId10" Type="http://schemas.openxmlformats.org/officeDocument/2006/relationships/image" Target="../media/image1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p3"/><Relationship Id="rId13" Type="http://schemas.openxmlformats.org/officeDocument/2006/relationships/image" Target="../media/image2.png"/><Relationship Id="rId3" Type="http://schemas.microsoft.com/office/2007/relationships/media" Target="../media/media6.mp3"/><Relationship Id="rId7" Type="http://schemas.microsoft.com/office/2007/relationships/media" Target="../media/media8.mp3"/><Relationship Id="rId12" Type="http://schemas.openxmlformats.org/officeDocument/2006/relationships/image" Target="../media/image1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media7.mp3"/><Relationship Id="rId11" Type="http://schemas.openxmlformats.org/officeDocument/2006/relationships/slideLayout" Target="../slideLayouts/slideLayout2.xml"/><Relationship Id="rId5" Type="http://schemas.microsoft.com/office/2007/relationships/media" Target="../media/media7.mp3"/><Relationship Id="rId10" Type="http://schemas.openxmlformats.org/officeDocument/2006/relationships/audio" Target="../media/media9.mp3"/><Relationship Id="rId4" Type="http://schemas.openxmlformats.org/officeDocument/2006/relationships/audio" Target="../media/media6.mp3"/><Relationship Id="rId9" Type="http://schemas.microsoft.com/office/2007/relationships/media" Target="../media/media9.mp3"/><Relationship Id="rId1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iannak/pyAudioAnalysis/wiki/3.-Feature-Extraction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tyiannak/pyAudio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hackernoon.com/intro-to-audio-analysis-recognizing-sounds-using-machine-learning-qy2r3ufl" TargetMode="External"/><Relationship Id="rId4" Type="http://schemas.openxmlformats.org/officeDocument/2006/relationships/hyperlink" Target="https://github.com/tyiannak/basic_audio_analysis/blob/master/notebobok.ipynb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tsx3.readthedocs.io/en/latest/" TargetMode="External"/><Relationship Id="rId2" Type="http://schemas.openxmlformats.org/officeDocument/2006/relationships/hyperlink" Target="https://pypi.org/project/PyPDF2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/>
                <a:cs typeface="Calibri Light"/>
              </a:rPr>
              <a:t>AASD 4004</a:t>
            </a:r>
          </a:p>
          <a:p>
            <a:r>
              <a:rPr lang="en-US" dirty="0">
                <a:latin typeface="roboto"/>
                <a:cs typeface="Calibri Light"/>
              </a:rPr>
              <a:t>Machine Learning  - II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</a:rPr>
              <a:t>Applied AI Solutions Developer Program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5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Audio Classification 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004"/>
            <a:ext cx="10936013" cy="742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PyAudioAnalysis Wrapper  - Feature Extraction + Classifier </a:t>
            </a:r>
            <a:endParaRPr lang="en-US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DA9062F-2D3C-430B-AEE9-9B80B25F3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8" y="2962132"/>
            <a:ext cx="11221544" cy="1249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67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Audio Classification 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936013" cy="742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Best Classifier with C = 5</a:t>
            </a:r>
            <a:endParaRPr lang="en-US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278010C7-CCF4-496D-9EF2-C9BDA1186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262" y="1981998"/>
            <a:ext cx="8112234" cy="4260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424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48" y="-19542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Audio Classification 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48" y="757073"/>
            <a:ext cx="10936013" cy="742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Predictions on Unseen testing data</a:t>
            </a:r>
            <a:endParaRPr lang="en-US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1A1131A9-1D0E-4821-937C-2F1E301CA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1" y="1409390"/>
            <a:ext cx="8602717" cy="2112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30C084-610A-4F73-9BF3-18190E29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572" y="3737961"/>
            <a:ext cx="4582511" cy="2570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832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Audio Segmentation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07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Audio Segmentation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Assumption: Unknown audio clips always belong to a </a:t>
            </a:r>
            <a:r>
              <a:rPr lang="en-US" sz="3200" dirty="0">
                <a:latin typeface="roboto"/>
                <a:ea typeface="+mj-ea"/>
                <a:cs typeface="Calibri Light"/>
              </a:rPr>
              <a:t>single label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i="1">
                <a:ea typeface="+mn-lt"/>
                <a:cs typeface="+mn-lt"/>
              </a:rPr>
              <a:t>Real-world recordings are not segments of homogeneous content but sequences of segments of different labels</a:t>
            </a:r>
            <a:endParaRPr lang="en-US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n-lt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n-lt"/>
                <a:cs typeface="Calibri Light"/>
              </a:rPr>
              <a:t>Audio Segmentation is about segmenting a long audio recording to a sequence of segments that are of homogenous content</a:t>
            </a:r>
          </a:p>
          <a:p>
            <a:pPr marL="914400" lvl="1" indent="-457200">
              <a:lnSpc>
                <a:spcPct val="110000"/>
              </a:lnSpc>
            </a:pPr>
            <a:r>
              <a:rPr lang="en-US" sz="2800">
                <a:latin typeface="roboto"/>
                <a:ea typeface="+mn-lt"/>
                <a:cs typeface="Calibri Light"/>
              </a:rPr>
              <a:t>Supervised segmentation</a:t>
            </a:r>
          </a:p>
          <a:p>
            <a:pPr marL="914400" lvl="1" indent="-457200">
              <a:lnSpc>
                <a:spcPct val="110000"/>
              </a:lnSpc>
            </a:pPr>
            <a:r>
              <a:rPr lang="en-US" sz="2800">
                <a:latin typeface="roboto"/>
                <a:ea typeface="+mn-lt"/>
                <a:cs typeface="Calibri Light"/>
              </a:rPr>
              <a:t>Unsupervised segmentation</a:t>
            </a:r>
          </a:p>
        </p:txBody>
      </p:sp>
    </p:spTree>
    <p:extLst>
      <p:ext uri="{BB962C8B-B14F-4D97-AF65-F5344CB8AC3E}">
        <p14:creationId xmlns:p14="http://schemas.microsoft.com/office/powerpoint/2010/main" val="1909241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Audio Segmentation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Supervised</a:t>
            </a:r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0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Supervised Audio Segmentation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Based on a pretrained segment model that </a:t>
            </a:r>
            <a:r>
              <a:rPr lang="en-US" sz="3200">
                <a:latin typeface="roboto"/>
                <a:ea typeface="+mj-ea"/>
                <a:cs typeface="Calibri Light"/>
              </a:rPr>
              <a:t>can</a:t>
            </a:r>
            <a:r>
              <a:rPr lang="en-US" sz="3200" dirty="0">
                <a:latin typeface="roboto"/>
                <a:ea typeface="+mj-ea"/>
                <a:cs typeface="Calibri Light"/>
              </a:rPr>
              <a:t> </a:t>
            </a:r>
            <a:r>
              <a:rPr lang="en-US" sz="3200">
                <a:latin typeface="roboto"/>
                <a:ea typeface="+mj-ea"/>
                <a:cs typeface="Calibri Light"/>
              </a:rPr>
              <a:t>classify homogenous segments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u="sng">
                <a:latin typeface="roboto"/>
                <a:cs typeface="Calibri Light"/>
              </a:rPr>
              <a:t>Pretrained segment model</a:t>
            </a:r>
            <a:r>
              <a:rPr lang="en-US" sz="3200">
                <a:latin typeface="roboto"/>
                <a:cs typeface="Calibri Light"/>
              </a:rPr>
              <a:t> is needed</a:t>
            </a:r>
            <a:endParaRPr lang="en-US" sz="3200" dirty="0">
              <a:latin typeface="roboto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8003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Supervised Audio Segmentation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B4B9F580-3CC9-425F-A070-EA8A11958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57584" y="1405211"/>
            <a:ext cx="6161176" cy="4824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4EB00-2124-4FC9-BBB7-9F1B8886EB6D}"/>
              </a:ext>
            </a:extLst>
          </p:cNvPr>
          <p:cNvSpPr txBox="1"/>
          <p:nvPr/>
        </p:nvSpPr>
        <p:spPr>
          <a:xfrm>
            <a:off x="835572" y="1702676"/>
            <a:ext cx="4564993" cy="45081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u="sng">
                <a:latin typeface="roboto"/>
                <a:ea typeface="+mj-ea"/>
                <a:cs typeface="Calibri Light"/>
              </a:rPr>
              <a:t>Steps​</a:t>
            </a:r>
          </a:p>
          <a:p>
            <a:pPr marL="514350" lvl="1" indent="-514350">
              <a:lnSpc>
                <a:spcPct val="110000"/>
              </a:lnSpc>
              <a:spcBef>
                <a:spcPts val="1000"/>
              </a:spcBef>
              <a:buAutoNum type="arabicPeriod"/>
            </a:pPr>
            <a:r>
              <a:rPr lang="en-US" sz="2400">
                <a:latin typeface="roboto"/>
                <a:ea typeface="+mj-ea"/>
                <a:cs typeface="Calibri Light"/>
              </a:rPr>
              <a:t>Split audio clips into non-overlapping fix-sized segments​</a:t>
            </a:r>
          </a:p>
          <a:p>
            <a:pPr marL="514350" lvl="1" indent="-514350">
              <a:lnSpc>
                <a:spcPct val="110000"/>
              </a:lnSpc>
              <a:spcBef>
                <a:spcPts val="1000"/>
              </a:spcBef>
              <a:buAutoNum type="arabicPeriod"/>
            </a:pPr>
            <a:r>
              <a:rPr lang="en-US" sz="2400">
                <a:latin typeface="roboto"/>
                <a:ea typeface="+mj-ea"/>
                <a:cs typeface="Calibri Light"/>
              </a:rPr>
              <a:t>Classify each fix-sized segment using trained model​</a:t>
            </a:r>
          </a:p>
          <a:p>
            <a:pPr marL="514350" lvl="1" indent="-514350">
              <a:lnSpc>
                <a:spcPct val="110000"/>
              </a:lnSpc>
              <a:spcBef>
                <a:spcPts val="1000"/>
              </a:spcBef>
              <a:buAutoNum type="arabicPeriod"/>
            </a:pPr>
            <a:r>
              <a:rPr lang="en-US" sz="2400">
                <a:latin typeface="roboto"/>
                <a:ea typeface="+mj-ea"/>
                <a:cs typeface="Calibri Light"/>
              </a:rPr>
              <a:t>Merge successive segments that contain same class label​</a:t>
            </a:r>
          </a:p>
        </p:txBody>
      </p:sp>
    </p:spTree>
    <p:extLst>
      <p:ext uri="{BB962C8B-B14F-4D97-AF65-F5344CB8AC3E}">
        <p14:creationId xmlns:p14="http://schemas.microsoft.com/office/powerpoint/2010/main" val="349697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Supervised Audio Segmentation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9EB774C8-3C77-4463-85B9-EC44C8150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63361" y="1484039"/>
            <a:ext cx="7033140" cy="4579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553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Supervised Audio Segmentation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C90D10AA-3F6A-4512-9BCC-05A7B6891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331146" y="870935"/>
            <a:ext cx="2551089" cy="5341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2044090-5E64-4347-B93E-E627C3F36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682" y="2965888"/>
            <a:ext cx="3786242" cy="2065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EC9B27-8132-41B5-A93C-410ABA32C8B8}"/>
              </a:ext>
            </a:extLst>
          </p:cNvPr>
          <p:cNvSpPr txBox="1"/>
          <p:nvPr/>
        </p:nvSpPr>
        <p:spPr>
          <a:xfrm>
            <a:off x="388882" y="1685159"/>
            <a:ext cx="4564993" cy="1942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u="sng">
                <a:latin typeface="roboto"/>
                <a:ea typeface="+mj-ea"/>
                <a:cs typeface="Calibri Light"/>
              </a:rPr>
              <a:t>Errors are mainly due to:</a:t>
            </a:r>
          </a:p>
          <a:p>
            <a:pPr marL="514350" lvl="1" indent="-514350">
              <a:lnSpc>
                <a:spcPct val="110000"/>
              </a:lnSpc>
              <a:spcBef>
                <a:spcPts val="1000"/>
              </a:spcBef>
              <a:buAutoNum type="arabicPeriod"/>
            </a:pPr>
            <a:r>
              <a:rPr lang="en-US" sz="2400">
                <a:latin typeface="roboto"/>
                <a:ea typeface="+mj-ea"/>
                <a:cs typeface="Calibri Light"/>
              </a:rPr>
              <a:t>Misclassifications of segment classifier</a:t>
            </a:r>
          </a:p>
          <a:p>
            <a:pPr marL="514350" lvl="1" indent="-514350">
              <a:lnSpc>
                <a:spcPct val="110000"/>
              </a:lnSpc>
              <a:spcBef>
                <a:spcPts val="1000"/>
              </a:spcBef>
              <a:buAutoNum type="arabicPeriod"/>
            </a:pPr>
            <a:r>
              <a:rPr lang="en-US" sz="2400">
                <a:latin typeface="roboto"/>
                <a:ea typeface="+mj-ea"/>
                <a:cs typeface="Calibri Light"/>
              </a:rPr>
              <a:t>Time resolution issues</a:t>
            </a:r>
            <a:endParaRPr lang="en-US" sz="24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43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/>
                <a:cs typeface="Calibri Light"/>
              </a:rPr>
              <a:t>Module 16</a:t>
            </a:r>
            <a:br>
              <a:rPr lang="en-US" dirty="0">
                <a:latin typeface="roboto"/>
                <a:cs typeface="Calibri Light"/>
              </a:rPr>
            </a:br>
            <a:r>
              <a:rPr lang="en-US" dirty="0">
                <a:latin typeface="roboto"/>
                <a:cs typeface="Calibri Light"/>
              </a:rPr>
              <a:t>Audio Use Cases</a:t>
            </a:r>
            <a:endParaRPr lang="en-US" dirty="0">
              <a:latin typeface="roboto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roboto"/>
              </a:rPr>
              <a:t>Vejey</a:t>
            </a:r>
            <a:r>
              <a:rPr lang="en-US">
                <a:latin typeface="roboto"/>
              </a:rPr>
              <a:t> </a:t>
            </a:r>
            <a:r>
              <a:rPr lang="en-US" err="1">
                <a:latin typeface="roboto"/>
              </a:rPr>
              <a:t>Gandyer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61834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Audio Segmentation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Unsupervised</a:t>
            </a:r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1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Unsupervised Audio Segmentation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u="sng" dirty="0">
                <a:latin typeface="roboto"/>
                <a:cs typeface="Calibri Light"/>
              </a:rPr>
              <a:t>Pretrained segment model</a:t>
            </a:r>
            <a:r>
              <a:rPr lang="en-US" sz="3200" dirty="0">
                <a:latin typeface="roboto"/>
                <a:cs typeface="Calibri Light"/>
              </a:rPr>
              <a:t> is needed for supervised </a:t>
            </a:r>
            <a:r>
              <a:rPr lang="en-US" sz="3200">
                <a:latin typeface="roboto"/>
                <a:cs typeface="Calibri Light"/>
              </a:rPr>
              <a:t>approach</a:t>
            </a:r>
            <a:endParaRPr lang="en-US" sz="3200" dirty="0">
              <a:latin typeface="roboto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In real-world, no data to train such a pretrained segment model is possible</a:t>
            </a:r>
            <a:endParaRPr lang="en-US" sz="3200" dirty="0">
              <a:latin typeface="roboto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b="1" i="1" dirty="0">
                <a:latin typeface="roboto"/>
                <a:cs typeface="Calibri Light"/>
              </a:rPr>
              <a:t>Can you group song segments so that segments of the same </a:t>
            </a:r>
            <a:r>
              <a:rPr lang="en-US" sz="3200" b="1" i="1">
                <a:latin typeface="roboto"/>
                <a:cs typeface="Calibri Light"/>
              </a:rPr>
              <a:t>group sound like they belong to the same song part?</a:t>
            </a:r>
            <a:endParaRPr lang="en-US" sz="3200" b="1" i="1" dirty="0">
              <a:latin typeface="roboto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656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Unsupervised Audio Segmentation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Grouping data points  --&gt; K-Means Clustering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3200" i="1" dirty="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i="1">
                <a:ea typeface="+mn-lt"/>
                <a:cs typeface="+mn-lt"/>
              </a:rPr>
              <a:t>Clusters of song segments may correspond to stuctural song elements if appropriate audio features are used</a:t>
            </a:r>
            <a:endParaRPr lang="en-US"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3935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Unsupervised Audio Segmentation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cluster1">
            <a:hlinkClick r:id="" action="ppaction://media"/>
            <a:extLst>
              <a:ext uri="{FF2B5EF4-FFF2-40B4-BE49-F238E27FC236}">
                <a16:creationId xmlns:a16="http://schemas.microsoft.com/office/drawing/2014/main" id="{CE2EC9C5-4539-4548-9FC4-ED191C7E0F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16531" y="3764564"/>
            <a:ext cx="1360870" cy="1185698"/>
          </a:xfrm>
          <a:prstGeom prst="rect">
            <a:avLst/>
          </a:prstGeom>
        </p:spPr>
      </p:pic>
      <p:pic>
        <p:nvPicPr>
          <p:cNvPr id="8" name="cluster2">
            <a:hlinkClick r:id="" action="ppaction://media"/>
            <a:extLst>
              <a:ext uri="{FF2B5EF4-FFF2-40B4-BE49-F238E27FC236}">
                <a16:creationId xmlns:a16="http://schemas.microsoft.com/office/drawing/2014/main" id="{1E07F493-4379-4C6A-AFCB-D418902A3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839012" y="3694497"/>
            <a:ext cx="1465973" cy="1255766"/>
          </a:xfrm>
          <a:prstGeom prst="rect">
            <a:avLst/>
          </a:prstGeom>
        </p:spPr>
      </p:pic>
      <p:pic>
        <p:nvPicPr>
          <p:cNvPr id="10" name="cluster3">
            <a:hlinkClick r:id="" action="ppaction://media"/>
            <a:extLst>
              <a:ext uri="{FF2B5EF4-FFF2-40B4-BE49-F238E27FC236}">
                <a16:creationId xmlns:a16="http://schemas.microsoft.com/office/drawing/2014/main" id="{0EE5B8F5-0E65-4898-84C2-A426CF85EFA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71703" y="3685740"/>
            <a:ext cx="1474731" cy="1264525"/>
          </a:xfrm>
          <a:prstGeom prst="rect">
            <a:avLst/>
          </a:prstGeom>
        </p:spPr>
      </p:pic>
      <p:pic>
        <p:nvPicPr>
          <p:cNvPr id="11" name="cluster4">
            <a:hlinkClick r:id="" action="ppaction://media"/>
            <a:extLst>
              <a:ext uri="{FF2B5EF4-FFF2-40B4-BE49-F238E27FC236}">
                <a16:creationId xmlns:a16="http://schemas.microsoft.com/office/drawing/2014/main" id="{F1287F7C-7EE3-4FF5-9A29-18474F82A06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04392" y="3747049"/>
            <a:ext cx="1562317" cy="11856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11660-7A9E-4EE1-8027-0A7318133494}"/>
              </a:ext>
            </a:extLst>
          </p:cNvPr>
          <p:cNvSpPr txBox="1"/>
          <p:nvPr/>
        </p:nvSpPr>
        <p:spPr>
          <a:xfrm>
            <a:off x="1387365" y="3244193"/>
            <a:ext cx="1219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Cluster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914A3-1A01-48A7-AEC0-EB84D1361A6C}"/>
              </a:ext>
            </a:extLst>
          </p:cNvPr>
          <p:cNvSpPr txBox="1"/>
          <p:nvPr/>
        </p:nvSpPr>
        <p:spPr>
          <a:xfrm>
            <a:off x="4085019" y="3244192"/>
            <a:ext cx="1219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Cluster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45F7C0-7F54-47E6-9D65-026A09338EBB}"/>
              </a:ext>
            </a:extLst>
          </p:cNvPr>
          <p:cNvSpPr txBox="1"/>
          <p:nvPr/>
        </p:nvSpPr>
        <p:spPr>
          <a:xfrm>
            <a:off x="6826468" y="3244192"/>
            <a:ext cx="1219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Cluster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2438A-C09D-483A-A5B7-72AB17839484}"/>
              </a:ext>
            </a:extLst>
          </p:cNvPr>
          <p:cNvSpPr txBox="1"/>
          <p:nvPr/>
        </p:nvSpPr>
        <p:spPr>
          <a:xfrm>
            <a:off x="9559157" y="3314261"/>
            <a:ext cx="1219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Cluster 4</a:t>
            </a:r>
          </a:p>
        </p:txBody>
      </p:sp>
    </p:spTree>
    <p:extLst>
      <p:ext uri="{BB962C8B-B14F-4D97-AF65-F5344CB8AC3E}">
        <p14:creationId xmlns:p14="http://schemas.microsoft.com/office/powerpoint/2010/main" val="85631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Speaker Diarization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Who speaks when?</a:t>
            </a:r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14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Speaker Diarization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cs typeface="Calibri Light"/>
              </a:rPr>
              <a:t>Given a long audio sample with different speakers, group </a:t>
            </a:r>
            <a:r>
              <a:rPr lang="en-US" sz="3200">
                <a:latin typeface="roboto"/>
                <a:cs typeface="Calibri Light"/>
              </a:rPr>
              <a:t>audio segments from a same speaker</a:t>
            </a:r>
            <a:endParaRPr lang="en-US" sz="3200" dirty="0">
              <a:latin typeface="roboto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Almost Unsupervised Audio Segmentation problem</a:t>
            </a:r>
            <a:endParaRPr lang="en-US"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6520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Speaker Diarization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004"/>
            <a:ext cx="10936013" cy="690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Read the long audio file</a:t>
            </a:r>
            <a:endParaRPr lang="en-US"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b="1" dirty="0">
              <a:latin typeface="roboto"/>
              <a:cs typeface="Calibri Light"/>
            </a:endParaRPr>
          </a:p>
        </p:txBody>
      </p: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A93C306-60E9-4FCA-A84F-A8157FB2C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745" y="2194528"/>
            <a:ext cx="6982372" cy="787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6753EBE5-F6DC-4BBF-AC73-38B9C2CD9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48" y="4171425"/>
            <a:ext cx="11282855" cy="1387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179DF0B-2F5A-4DC9-A9A5-48254532DF88}"/>
              </a:ext>
            </a:extLst>
          </p:cNvPr>
          <p:cNvSpPr txBox="1">
            <a:spLocks/>
          </p:cNvSpPr>
          <p:nvPr/>
        </p:nvSpPr>
        <p:spPr>
          <a:xfrm>
            <a:off x="780393" y="3361886"/>
            <a:ext cx="10936013" cy="690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Extract features</a:t>
            </a:r>
            <a:endParaRPr lang="en-US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200" b="1" dirty="0">
              <a:latin typeface="roboto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973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Speaker Diarization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004"/>
            <a:ext cx="10936013" cy="690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Create clusters on the extracted features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3200" b="1" dirty="0">
              <a:latin typeface="roboto"/>
              <a:cs typeface="Calibri Light"/>
            </a:endParaRPr>
          </a:p>
        </p:txBody>
      </p:sp>
      <p:pic>
        <p:nvPicPr>
          <p:cNvPr id="10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3107D0C6-8CCB-420B-A4A5-08E4E3859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31" y="2142682"/>
            <a:ext cx="8988095" cy="16792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471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Speaker Diarization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11660-7A9E-4EE1-8027-0A7318133494}"/>
              </a:ext>
            </a:extLst>
          </p:cNvPr>
          <p:cNvSpPr txBox="1"/>
          <p:nvPr/>
        </p:nvSpPr>
        <p:spPr>
          <a:xfrm>
            <a:off x="1142124" y="3866055"/>
            <a:ext cx="17096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Hillary Clinton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914A3-1A01-48A7-AEC0-EB84D1361A6C}"/>
              </a:ext>
            </a:extLst>
          </p:cNvPr>
          <p:cNvSpPr txBox="1"/>
          <p:nvPr/>
        </p:nvSpPr>
        <p:spPr>
          <a:xfrm>
            <a:off x="3839778" y="3866054"/>
            <a:ext cx="1998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Kamalla Harris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45F7C0-7F54-47E6-9D65-026A09338EBB}"/>
              </a:ext>
            </a:extLst>
          </p:cNvPr>
          <p:cNvSpPr txBox="1"/>
          <p:nvPr/>
        </p:nvSpPr>
        <p:spPr>
          <a:xfrm>
            <a:off x="6572467" y="3866054"/>
            <a:ext cx="19023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Donald Trump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2438A-C09D-483A-A5B7-72AB17839484}"/>
              </a:ext>
            </a:extLst>
          </p:cNvPr>
          <p:cNvSpPr txBox="1"/>
          <p:nvPr/>
        </p:nvSpPr>
        <p:spPr>
          <a:xfrm>
            <a:off x="9278881" y="3866054"/>
            <a:ext cx="1893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Barrack Obama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1CBFD-EEDA-49FD-B63D-9B64AA173045}"/>
              </a:ext>
            </a:extLst>
          </p:cNvPr>
          <p:cNvSpPr txBox="1"/>
          <p:nvPr/>
        </p:nvSpPr>
        <p:spPr>
          <a:xfrm>
            <a:off x="4847020" y="1501226"/>
            <a:ext cx="2673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Original Example</a:t>
            </a:r>
          </a:p>
        </p:txBody>
      </p:sp>
      <p:pic>
        <p:nvPicPr>
          <p:cNvPr id="3" name="Speaker_Diarization_Example">
            <a:hlinkClick r:id="" action="ppaction://media"/>
            <a:extLst>
              <a:ext uri="{FF2B5EF4-FFF2-40B4-BE49-F238E27FC236}">
                <a16:creationId xmlns:a16="http://schemas.microsoft.com/office/drawing/2014/main" id="{FCA400B7-87F8-4DDC-9D95-4EA5DF1C4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65220" y="1960290"/>
            <a:ext cx="1553560" cy="1378387"/>
          </a:xfrm>
          <a:prstGeom prst="rect">
            <a:avLst/>
          </a:prstGeom>
        </p:spPr>
      </p:pic>
      <p:pic>
        <p:nvPicPr>
          <p:cNvPr id="4" name="Speaker_Hillary_Clinton">
            <a:hlinkClick r:id="" action="ppaction://media"/>
            <a:extLst>
              <a:ext uri="{FF2B5EF4-FFF2-40B4-BE49-F238E27FC236}">
                <a16:creationId xmlns:a16="http://schemas.microsoft.com/office/drawing/2014/main" id="{1B31DCC0-3A32-4C25-B63A-1C95996FB68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88807" y="4447738"/>
            <a:ext cx="1571078" cy="1378387"/>
          </a:xfrm>
          <a:prstGeom prst="rect">
            <a:avLst/>
          </a:prstGeom>
        </p:spPr>
      </p:pic>
      <p:pic>
        <p:nvPicPr>
          <p:cNvPr id="9" name="Speaker_Kamalla_Harris">
            <a:hlinkClick r:id="" action="ppaction://media"/>
            <a:extLst>
              <a:ext uri="{FF2B5EF4-FFF2-40B4-BE49-F238E27FC236}">
                <a16:creationId xmlns:a16="http://schemas.microsoft.com/office/drawing/2014/main" id="{A9D8A8B2-C089-48FE-B616-27FC1B79632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839013" y="4447738"/>
            <a:ext cx="1553560" cy="1325835"/>
          </a:xfrm>
          <a:prstGeom prst="rect">
            <a:avLst/>
          </a:prstGeom>
        </p:spPr>
      </p:pic>
      <p:pic>
        <p:nvPicPr>
          <p:cNvPr id="17" name="Speaker_Donald_Trump">
            <a:hlinkClick r:id="" action="ppaction://media"/>
            <a:extLst>
              <a:ext uri="{FF2B5EF4-FFF2-40B4-BE49-F238E27FC236}">
                <a16:creationId xmlns:a16="http://schemas.microsoft.com/office/drawing/2014/main" id="{A4C4E57F-C75A-46C4-A63D-E187A43BB9C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571702" y="4447738"/>
            <a:ext cx="1623629" cy="1369629"/>
          </a:xfrm>
          <a:prstGeom prst="rect">
            <a:avLst/>
          </a:prstGeom>
        </p:spPr>
      </p:pic>
      <p:pic>
        <p:nvPicPr>
          <p:cNvPr id="18" name="Speaker_Barrack_Obama">
            <a:hlinkClick r:id="" action="ppaction://media"/>
            <a:extLst>
              <a:ext uri="{FF2B5EF4-FFF2-40B4-BE49-F238E27FC236}">
                <a16:creationId xmlns:a16="http://schemas.microsoft.com/office/drawing/2014/main" id="{71D8DFCA-9B08-43F4-9E3E-0BD3E1C1F15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374461" y="4438980"/>
            <a:ext cx="1553560" cy="138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Speech To Text (Speech Recognition)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latin typeface="roboto"/>
                <a:cs typeface="Calibri Light"/>
              </a:rPr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768" y="380027"/>
            <a:ext cx="6819921" cy="5755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Audio Classification</a:t>
            </a:r>
            <a:endParaRPr lang="en-US" dirty="0">
              <a:ea typeface="+mj-ea"/>
            </a:endParaRP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Unsupervised Audio Segmentation</a:t>
            </a: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Speaker Diarization</a:t>
            </a: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Speech to Text</a:t>
            </a: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Text to Speech</a:t>
            </a:r>
          </a:p>
        </p:txBody>
      </p:sp>
      <p:pic>
        <p:nvPicPr>
          <p:cNvPr id="4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E376F483-1DA3-4922-A4DE-B5C7D265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5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0EB02E-681A-46B3-B1E0-87DF361E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70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Speech-To-Text (Speech Recognition)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Speech Recognition is a system that translates the language being spoken into digitized text format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sz="3200" u="sng">
                <a:latin typeface="roboto"/>
                <a:cs typeface="Calibri Light"/>
              </a:rPr>
              <a:t>Features</a:t>
            </a:r>
            <a:endParaRPr lang="en-US" u="sng"/>
          </a:p>
          <a:p>
            <a:pPr marL="0" indent="0">
              <a:buNone/>
            </a:pPr>
            <a:r>
              <a:rPr lang="en-US" sz="3200">
                <a:latin typeface="roboto"/>
                <a:cs typeface="Calibri Light"/>
              </a:rPr>
              <a:t>Streaming speech to text in real-time: the API is capable of processing real-time audio signals from the device microphone or take an audio file as input and convert it into text also. </a:t>
            </a:r>
          </a:p>
          <a:p>
            <a:pPr marL="0" indent="0">
              <a:buNone/>
            </a:pPr>
            <a:r>
              <a:rPr lang="en-US" sz="3200">
                <a:latin typeface="roboto"/>
                <a:cs typeface="Calibri Light"/>
              </a:rPr>
              <a:t>Different models based on the domain: you can choose from different trained models depending on the requirements of the project. For example, for converting audio from a telephone, the enhanced phone call model can be used. </a:t>
            </a:r>
          </a:p>
          <a:p>
            <a:pPr marL="0" indent="0">
              <a:buNone/>
            </a:pPr>
            <a:r>
              <a:rPr lang="en-US" sz="3200">
                <a:latin typeface="roboto"/>
                <a:cs typeface="Calibri Light"/>
              </a:rPr>
              <a:t>Adaptation: you can customize the API to understand rare words, currency, numbers etc by making these as additional classes.</a:t>
            </a:r>
          </a:p>
          <a:p>
            <a:pPr marL="914400" lvl="1" indent="-457200">
              <a:lnSpc>
                <a:spcPct val="110000"/>
              </a:lnSpc>
            </a:pPr>
            <a:endParaRPr lang="en-US" sz="2800" dirty="0">
              <a:latin typeface="roboto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7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Speech-To-Text (Speech Recognition)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797"/>
            <a:ext cx="10936013" cy="655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Install the necessary library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BA2BC6DE-31AD-4FFC-9BDE-FF276F6CA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987" y="2220922"/>
            <a:ext cx="6483131" cy="515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2BD788EE-F2ED-4D3E-8403-723192BF3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400" y="3545727"/>
            <a:ext cx="6702096" cy="519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6C1E795-A010-43C5-8022-7489EB160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090" y="5133599"/>
            <a:ext cx="5388303" cy="479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F71911DF-6ADD-4BB6-A5A5-1AD287845EE2}"/>
              </a:ext>
            </a:extLst>
          </p:cNvPr>
          <p:cNvSpPr txBox="1">
            <a:spLocks/>
          </p:cNvSpPr>
          <p:nvPr/>
        </p:nvSpPr>
        <p:spPr>
          <a:xfrm>
            <a:off x="832945" y="2941473"/>
            <a:ext cx="10936013" cy="4887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Import the library</a:t>
            </a:r>
            <a:endParaRPr lang="en-US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284BD91-0B54-4A55-93AC-138360A02925}"/>
              </a:ext>
            </a:extLst>
          </p:cNvPr>
          <p:cNvSpPr txBox="1">
            <a:spLocks/>
          </p:cNvSpPr>
          <p:nvPr/>
        </p:nvSpPr>
        <p:spPr>
          <a:xfrm>
            <a:off x="832944" y="4535541"/>
            <a:ext cx="10936013" cy="4887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Create the Speech-To-Text Recognizer object</a:t>
            </a:r>
            <a:endParaRPr lang="en-US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1553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Speech-To-Text (Speech Recognition)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797"/>
            <a:ext cx="10936013" cy="655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Listen to the microphone and convert speech to text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  <p:pic>
        <p:nvPicPr>
          <p:cNvPr id="8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0281CAC-9CD4-4660-BD6C-CFEB07450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082" y="2227426"/>
            <a:ext cx="8446046" cy="1539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0E3D21D-2BEE-44BA-B064-A4CCFD07291C}"/>
              </a:ext>
            </a:extLst>
          </p:cNvPr>
          <p:cNvSpPr txBox="1">
            <a:spLocks/>
          </p:cNvSpPr>
          <p:nvPr/>
        </p:nvSpPr>
        <p:spPr>
          <a:xfrm>
            <a:off x="841703" y="4097611"/>
            <a:ext cx="10936013" cy="655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Listen to the audio file and convert speech to text</a:t>
            </a:r>
            <a:endParaRPr lang="en-US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  <p:pic>
        <p:nvPicPr>
          <p:cNvPr id="15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85E7A47-023C-456D-AB42-6F953B516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46" y="4756487"/>
            <a:ext cx="10678509" cy="1444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256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Text to Speech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24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Text to Speech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Google Text to Speech gTTS API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u="sng">
                <a:latin typeface="roboto"/>
                <a:cs typeface="Calibri Light"/>
              </a:rPr>
              <a:t>Features</a:t>
            </a:r>
            <a:endParaRPr lang="en-US" sz="3200" u="sng" dirty="0">
              <a:latin typeface="roboto"/>
              <a:cs typeface="Calibri Light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3200">
                <a:latin typeface="roboto"/>
                <a:cs typeface="Calibri Light"/>
              </a:rPr>
              <a:t>Customizable speech-specific sentence tokenizer that allows for unlimited lengths of text to be read, all while keeping proper intonation, abbreviations, decimals</a:t>
            </a:r>
          </a:p>
          <a:p>
            <a:pPr marL="457200" indent="-457200">
              <a:lnSpc>
                <a:spcPct val="110000"/>
              </a:lnSpc>
            </a:pPr>
            <a:r>
              <a:rPr lang="en-US" sz="3200">
                <a:latin typeface="roboto"/>
                <a:cs typeface="Calibri Light"/>
              </a:rPr>
              <a:t>Customizable text pre-processors which can, for example, provide pronunciation corrections</a:t>
            </a:r>
          </a:p>
          <a:p>
            <a:pPr marL="457200" indent="-457200">
              <a:lnSpc>
                <a:spcPct val="110000"/>
              </a:lnSpc>
            </a:pPr>
            <a:r>
              <a:rPr lang="en-US" sz="3200">
                <a:latin typeface="roboto"/>
                <a:cs typeface="Calibri Light"/>
              </a:rPr>
              <a:t>Automatic retrieval of supported languages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6142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Text-To-Speech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797"/>
            <a:ext cx="5137807" cy="655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Install the necessary library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F71911DF-6ADD-4BB6-A5A5-1AD287845EE2}"/>
              </a:ext>
            </a:extLst>
          </p:cNvPr>
          <p:cNvSpPr txBox="1">
            <a:spLocks/>
          </p:cNvSpPr>
          <p:nvPr/>
        </p:nvSpPr>
        <p:spPr>
          <a:xfrm>
            <a:off x="6403428" y="1627680"/>
            <a:ext cx="3473669" cy="4712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Import the library</a:t>
            </a:r>
            <a:endParaRPr lang="en-US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284BD91-0B54-4A55-93AC-138360A02925}"/>
              </a:ext>
            </a:extLst>
          </p:cNvPr>
          <p:cNvSpPr txBox="1">
            <a:spLocks/>
          </p:cNvSpPr>
          <p:nvPr/>
        </p:nvSpPr>
        <p:spPr>
          <a:xfrm>
            <a:off x="780392" y="2976506"/>
            <a:ext cx="10936013" cy="4887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Create the Text-To-Speech Recognizer object</a:t>
            </a:r>
            <a:endParaRPr lang="en-US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45E50FE2-65EC-4C56-A66F-372562ECA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434" y="2225877"/>
            <a:ext cx="2839546" cy="365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2B2C3E22-5B61-4DAD-9B6E-2C0DFDCBB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709" y="2178051"/>
            <a:ext cx="3890580" cy="417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DA27DDE-D70E-4B99-840E-0AC8EB9FD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434" y="3622378"/>
            <a:ext cx="9285889" cy="1102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6D6DFDAD-4D1B-45F2-A817-C1C58DFFD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1436" y="5593180"/>
            <a:ext cx="4985406" cy="436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323AFE69-D1D9-4A58-9F6A-EDD351BD3EC1}"/>
              </a:ext>
            </a:extLst>
          </p:cNvPr>
          <p:cNvSpPr txBox="1">
            <a:spLocks/>
          </p:cNvSpPr>
          <p:nvPr/>
        </p:nvSpPr>
        <p:spPr>
          <a:xfrm>
            <a:off x="841703" y="4990989"/>
            <a:ext cx="3473669" cy="4712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cs typeface="Calibri Light"/>
              </a:rPr>
              <a:t>Import the library</a:t>
            </a:r>
            <a:endParaRPr lang="en-US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200" dirty="0">
              <a:latin typeface="roboto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84652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Further Reading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69" y="1612442"/>
            <a:ext cx="10484281" cy="407556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 err="1">
                <a:latin typeface="roboto"/>
                <a:ea typeface="+mj-ea"/>
                <a:cs typeface="Calibri Light"/>
              </a:rPr>
              <a:t>PyAudioAnalysis</a:t>
            </a: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https://github.com/tyiannak/pyAudioAnalysis</a:t>
            </a: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Feature Extraction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3"/>
              </a:rPr>
              <a:t>https://github.com/tyiannak/pyAudioAnalysis/wiki/3.-Feature-Extraction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4"/>
              </a:rPr>
              <a:t>https://github.com/tyiannak/basic_audio_analysis/blob/master/notebobok.ipynb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5"/>
              </a:rPr>
              <a:t>https://hackernoon.com/intro-to-audio-analysis-recognizing-sounds-using-machine-learning-qy2r3ufl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Calibri"/>
              <a:ea typeface="+mj-ea"/>
              <a:cs typeface="Calibri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08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Further Reading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69" y="1612442"/>
            <a:ext cx="10484281" cy="40755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PyPDF2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https://pypi.org/project/PyPDF2/</a:t>
            </a: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Pyttsx3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https://pyttsx3.readthedocs.io/en/latest/</a:t>
            </a: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Calibri"/>
              <a:ea typeface="+mj-ea"/>
              <a:cs typeface="Calibri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Audio Classification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Audio Classification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Classify audio clips into different musical genres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WAV files are organized in two folders representing two genres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Audio features to be extracted, and a classifier model to be </a:t>
            </a:r>
            <a:r>
              <a:rPr lang="en-US" sz="3200">
                <a:latin typeface="roboto"/>
                <a:ea typeface="+mj-ea"/>
                <a:cs typeface="Calibri Light"/>
              </a:rPr>
              <a:t>built on these features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524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Audio Classification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u="sng">
                <a:latin typeface="roboto"/>
                <a:ea typeface="+mj-ea"/>
                <a:cs typeface="Calibri Light"/>
              </a:rPr>
              <a:t>Steps</a:t>
            </a:r>
            <a:endParaRPr lang="en-US" u="sng"/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Load the WAV files from folders into Numpy arrays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Extract segment-level feature statistics from them</a:t>
            </a:r>
            <a:endParaRPr lang="en-US">
              <a:latin typeface="Calibri" panose="020F0502020204030204"/>
              <a:ea typeface="+mj-ea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Choose any classifier algorithm (SVM)</a:t>
            </a:r>
            <a:endParaRPr lang="en-US">
              <a:latin typeface="Calibri" panose="020F0502020204030204"/>
              <a:ea typeface="+mj-ea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Train a SVM model</a:t>
            </a:r>
            <a:endParaRPr lang="en-US">
              <a:latin typeface="Calibri" panose="020F0502020204030204"/>
              <a:ea typeface="+mj-ea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Apply the model on the data</a:t>
            </a:r>
            <a:endParaRPr lang="en-US">
              <a:latin typeface="Calibri" panose="020F0502020204030204"/>
              <a:ea typeface="+mj-ea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Plot the predictions (decision boundary to split two genres)</a:t>
            </a:r>
          </a:p>
        </p:txBody>
      </p:sp>
    </p:spTree>
    <p:extLst>
      <p:ext uri="{BB962C8B-B14F-4D97-AF65-F5344CB8AC3E}">
        <p14:creationId xmlns:p14="http://schemas.microsoft.com/office/powerpoint/2010/main" val="97646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Audio Classification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901"/>
            <a:ext cx="10936013" cy="742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Load the WAV files from folders into Numpy arrays</a:t>
            </a: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82F79B-57BA-4023-93B6-CB52571BA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987" y="2001721"/>
            <a:ext cx="7630509" cy="664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7DD3A7-B6D4-4588-9A0A-A62F9321C192}"/>
              </a:ext>
            </a:extLst>
          </p:cNvPr>
          <p:cNvSpPr txBox="1"/>
          <p:nvPr/>
        </p:nvSpPr>
        <p:spPr>
          <a:xfrm>
            <a:off x="835573" y="2893847"/>
            <a:ext cx="9890233" cy="592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200">
                <a:latin typeface="roboto"/>
                <a:ea typeface="+mj-ea"/>
                <a:cs typeface="Calibri Light"/>
              </a:rPr>
              <a:t>Extract segment-level feature statistics from them​</a:t>
            </a:r>
          </a:p>
        </p:txBody>
      </p:sp>
      <p:pic>
        <p:nvPicPr>
          <p:cNvPr id="6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0E4DAD02-0AF6-436B-A718-E82D0A234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31" y="3571661"/>
            <a:ext cx="10914992" cy="1150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446A4A1F-C920-413D-8A67-E3AB6BA8F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224" y="5055215"/>
            <a:ext cx="7937061" cy="1142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067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Audio Classification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349"/>
            <a:ext cx="10936013" cy="742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Train a SVM model</a:t>
            </a:r>
            <a:endParaRPr lang="en-US"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DD3A7-B6D4-4588-9A0A-A62F9321C192}"/>
              </a:ext>
            </a:extLst>
          </p:cNvPr>
          <p:cNvSpPr txBox="1"/>
          <p:nvPr/>
        </p:nvSpPr>
        <p:spPr>
          <a:xfrm>
            <a:off x="853090" y="3655848"/>
            <a:ext cx="9890233" cy="592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200">
                <a:latin typeface="roboto"/>
                <a:ea typeface="+mj-ea"/>
                <a:cs typeface="Calibri Light"/>
              </a:rPr>
              <a:t>Apply the model on the data</a:t>
            </a:r>
          </a:p>
        </p:txBody>
      </p:sp>
      <p:pic>
        <p:nvPicPr>
          <p:cNvPr id="8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6F65EBB-86E3-42DE-AD96-6FDFD2CF7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056" y="2288135"/>
            <a:ext cx="4346027" cy="766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F704DA3-7D0B-47DE-9D06-3A047CABF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69" y="4489967"/>
            <a:ext cx="10660992" cy="1399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39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Audio Classification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901"/>
            <a:ext cx="10936013" cy="742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Plot the predictions (decision boundary to split two genres)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6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39B2B6A-58E0-4DAC-9D5F-167E6D5F0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847" y="2291136"/>
            <a:ext cx="7499131" cy="3879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23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Agenda</vt:lpstr>
      <vt:lpstr>Audio Classification</vt:lpstr>
      <vt:lpstr>Audio Classification</vt:lpstr>
      <vt:lpstr>Audio Classification</vt:lpstr>
      <vt:lpstr>Audio Classification</vt:lpstr>
      <vt:lpstr>Audio Classification</vt:lpstr>
      <vt:lpstr>Audio Classification</vt:lpstr>
      <vt:lpstr>Audio Classification </vt:lpstr>
      <vt:lpstr>Audio Classification </vt:lpstr>
      <vt:lpstr>Audio Classification </vt:lpstr>
      <vt:lpstr>Audio Segmentation</vt:lpstr>
      <vt:lpstr>Audio Segmentation</vt:lpstr>
      <vt:lpstr>Audio Segmentation</vt:lpstr>
      <vt:lpstr>Supervised Audio Segmentation</vt:lpstr>
      <vt:lpstr>Supervised Audio Segmentation</vt:lpstr>
      <vt:lpstr>Supervised Audio Segmentation</vt:lpstr>
      <vt:lpstr>Supervised Audio Segmentation</vt:lpstr>
      <vt:lpstr>Audio Segmentation</vt:lpstr>
      <vt:lpstr>Unsupervised Audio Segmentation</vt:lpstr>
      <vt:lpstr>Unsupervised Audio Segmentation</vt:lpstr>
      <vt:lpstr>Unsupervised Audio Segmentation</vt:lpstr>
      <vt:lpstr>Speaker Diarization</vt:lpstr>
      <vt:lpstr>Speaker Diarization</vt:lpstr>
      <vt:lpstr>Speaker Diarization</vt:lpstr>
      <vt:lpstr>Speaker Diarization</vt:lpstr>
      <vt:lpstr>Speaker Diarization</vt:lpstr>
      <vt:lpstr>Speech To Text (Speech Recognition)</vt:lpstr>
      <vt:lpstr>Speech-To-Text (Speech Recognition)</vt:lpstr>
      <vt:lpstr>Speech-To-Text (Speech Recognition)</vt:lpstr>
      <vt:lpstr>Speech-To-Text (Speech Recognition)</vt:lpstr>
      <vt:lpstr>Text to Speech</vt:lpstr>
      <vt:lpstr>Text to Speech</vt:lpstr>
      <vt:lpstr>Text-To-Speech</vt:lpstr>
      <vt:lpstr>Further Reading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2316</cp:revision>
  <dcterms:created xsi:type="dcterms:W3CDTF">2020-12-23T22:31:42Z</dcterms:created>
  <dcterms:modified xsi:type="dcterms:W3CDTF">2021-04-02T19:34:10Z</dcterms:modified>
</cp:coreProperties>
</file>